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4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D241"/>
    <a:srgbClr val="C8FFFF"/>
    <a:srgbClr val="E6E6E6"/>
    <a:srgbClr val="E2FFC5"/>
    <a:srgbClr val="B9FFFF"/>
    <a:srgbClr val="CDFFFF"/>
    <a:srgbClr val="E8FFD1"/>
    <a:srgbClr val="E1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3" d="100"/>
          <a:sy n="73" d="100"/>
        </p:scale>
        <p:origin x="3222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01993-9D4D-4889-BA56-7051CC0E1421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F3D58-8863-4AA7-A6C6-0C3576421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204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事業所、国・学校（県立以外）用</a:t>
            </a:r>
            <a:endParaRPr kumimoji="1" lang="en-US" altLang="ja-JP" dirty="0"/>
          </a:p>
          <a:p>
            <a:r>
              <a:rPr kumimoji="1" lang="ja-JP" altLang="en-US" dirty="0"/>
              <a:t>脱炭素アクション宣言：無</a:t>
            </a:r>
            <a:r>
              <a:rPr kumimoji="1" lang="en-US" altLang="ja-JP" dirty="0" err="1"/>
              <a:t>ver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1F3D58-8863-4AA7-A6C6-0C35764217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627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E080-CF08-4437-AAA0-08FB8E826B22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16AF-D8A8-4853-8F81-404D3EC5C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91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E080-CF08-4437-AAA0-08FB8E826B22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16AF-D8A8-4853-8F81-404D3EC5C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995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E080-CF08-4437-AAA0-08FB8E826B22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16AF-D8A8-4853-8F81-404D3EC5C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070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E080-CF08-4437-AAA0-08FB8E826B22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16AF-D8A8-4853-8F81-404D3EC5C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310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E080-CF08-4437-AAA0-08FB8E826B22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16AF-D8A8-4853-8F81-404D3EC5C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432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E080-CF08-4437-AAA0-08FB8E826B22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16AF-D8A8-4853-8F81-404D3EC5C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459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E080-CF08-4437-AAA0-08FB8E826B22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16AF-D8A8-4853-8F81-404D3EC5C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32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E080-CF08-4437-AAA0-08FB8E826B22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16AF-D8A8-4853-8F81-404D3EC5C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38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E080-CF08-4437-AAA0-08FB8E826B22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16AF-D8A8-4853-8F81-404D3EC5C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909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E080-CF08-4437-AAA0-08FB8E826B22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16AF-D8A8-4853-8F81-404D3EC5C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09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E080-CF08-4437-AAA0-08FB8E826B22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16AF-D8A8-4853-8F81-404D3EC5C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BE080-CF08-4437-AAA0-08FB8E826B22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116AF-D8A8-4853-8F81-404D3EC5CC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253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5276F10C-D6C3-4B2C-916D-16BDFF2161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7999" cy="9906000"/>
          </a:xfrm>
          <a:prstGeom prst="rect">
            <a:avLst/>
          </a:prstGeom>
        </p:spPr>
      </p:pic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545923BF-7785-42B8-AB4D-294A154A45AD}"/>
              </a:ext>
            </a:extLst>
          </p:cNvPr>
          <p:cNvSpPr/>
          <p:nvPr/>
        </p:nvSpPr>
        <p:spPr>
          <a:xfrm>
            <a:off x="252868" y="2774951"/>
            <a:ext cx="206209" cy="20620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UD デジタル 教科書体 NK-B"/>
              <a:ea typeface="UD デジタル 教科書体 NK-B"/>
              <a:cs typeface="+mn-cs"/>
            </a:endParaRPr>
          </a:p>
        </p:txBody>
      </p:sp>
      <p:graphicFrame>
        <p:nvGraphicFramePr>
          <p:cNvPr id="557" name="表 556">
            <a:extLst>
              <a:ext uri="{FF2B5EF4-FFF2-40B4-BE49-F238E27FC236}">
                <a16:creationId xmlns:a16="http://schemas.microsoft.com/office/drawing/2014/main" id="{6B5F6E14-69BF-42B5-ADEC-9FFFB8472B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045333"/>
              </p:ext>
            </p:extLst>
          </p:nvPr>
        </p:nvGraphicFramePr>
        <p:xfrm>
          <a:off x="2449210" y="919435"/>
          <a:ext cx="4104000" cy="975360"/>
        </p:xfrm>
        <a:graphic>
          <a:graphicData uri="http://schemas.openxmlformats.org/drawingml/2006/table">
            <a:tbl>
              <a:tblPr firstRow="1" bandRow="1"/>
              <a:tblGrid>
                <a:gridCol w="5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52326392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65265719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690280931"/>
                    </a:ext>
                  </a:extLst>
                </a:gridCol>
              </a:tblGrid>
              <a:tr h="21600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dist">
                        <a:lnSpc>
                          <a:spcPts val="1100"/>
                        </a:lnSpc>
                      </a:pPr>
                      <a:r>
                        <a:rPr kumimoji="1" lang="ja-JP" altLang="en-US" sz="1000" spc="-20" baseline="0" dirty="0">
                          <a:latin typeface="+mj-ea"/>
                          <a:ea typeface="+mj-ea"/>
                        </a:rPr>
                        <a:t>所在地</a:t>
                      </a:r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：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endParaRPr kumimoji="1" lang="ja-JP" altLang="en-US" sz="10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dist">
                        <a:lnSpc>
                          <a:spcPts val="1100"/>
                        </a:lnSpc>
                      </a:pPr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名称：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endParaRPr kumimoji="1" lang="ja-JP" altLang="en-US" sz="10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59906922"/>
                  </a:ext>
                </a:extLst>
              </a:tr>
              <a:tr h="21600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dist">
                        <a:lnSpc>
                          <a:spcPts val="1100"/>
                        </a:lnSpc>
                      </a:pPr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所属：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endParaRPr kumimoji="1" lang="ja-JP" altLang="en-US" sz="10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dist"/>
                      <a:r>
                        <a:rPr kumimoji="1" lang="ja-JP" altLang="en-US" sz="1000" dirty="0"/>
                        <a:t>氏名：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endParaRPr kumimoji="1" lang="ja-JP" altLang="en-US" sz="10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1652120"/>
                  </a:ext>
                </a:extLst>
              </a:tr>
              <a:tr h="21600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dist">
                        <a:lnSpc>
                          <a:spcPts val="1100"/>
                        </a:lnSpc>
                      </a:pPr>
                      <a:r>
                        <a:rPr kumimoji="1" lang="ja-JP" altLang="en-US" sz="1000" spc="-20" baseline="0" dirty="0">
                          <a:latin typeface="+mj-ea"/>
                          <a:ea typeface="+mj-ea"/>
                        </a:rPr>
                        <a:t>連絡先</a:t>
                      </a:r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：</a:t>
                      </a:r>
                    </a:p>
                  </a:txBody>
                  <a:tcPr marL="45720" marR="4572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marL="144000"/>
                      <a:endParaRPr kumimoji="1" lang="ja-JP" altLang="en-US" sz="10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marL="144000"/>
                      <a:endParaRPr kumimoji="1" lang="ja-JP" altLang="en-US" sz="10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32838796"/>
                  </a:ext>
                </a:extLst>
              </a:tr>
            </a:tbl>
          </a:graphicData>
        </a:graphic>
      </p:graphicFrame>
      <p:sp>
        <p:nvSpPr>
          <p:cNvPr id="611" name="正方形/長方形 610">
            <a:extLst>
              <a:ext uri="{FF2B5EF4-FFF2-40B4-BE49-F238E27FC236}">
                <a16:creationId xmlns:a16="http://schemas.microsoft.com/office/drawing/2014/main" id="{1A394EC3-D22E-4911-90A7-CC1BCAEAAF49}"/>
              </a:ext>
            </a:extLst>
          </p:cNvPr>
          <p:cNvSpPr/>
          <p:nvPr/>
        </p:nvSpPr>
        <p:spPr>
          <a:xfrm>
            <a:off x="3448330" y="2774951"/>
            <a:ext cx="206209" cy="20620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UD デジタル 教科書体 NK-B"/>
              <a:ea typeface="UD デジタル 教科書体 NK-B"/>
              <a:cs typeface="+mn-cs"/>
            </a:endParaRPr>
          </a:p>
        </p:txBody>
      </p:sp>
      <p:sp>
        <p:nvSpPr>
          <p:cNvPr id="612" name="正方形/長方形 611">
            <a:extLst>
              <a:ext uri="{FF2B5EF4-FFF2-40B4-BE49-F238E27FC236}">
                <a16:creationId xmlns:a16="http://schemas.microsoft.com/office/drawing/2014/main" id="{6D98F97B-001A-4097-A368-04211DD43E20}"/>
              </a:ext>
            </a:extLst>
          </p:cNvPr>
          <p:cNvSpPr/>
          <p:nvPr/>
        </p:nvSpPr>
        <p:spPr>
          <a:xfrm>
            <a:off x="4255562" y="2774951"/>
            <a:ext cx="206209" cy="20620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UD デジタル 教科書体 NK-B"/>
              <a:ea typeface="UD デジタル 教科書体 NK-B"/>
              <a:cs typeface="+mn-cs"/>
            </a:endParaRPr>
          </a:p>
        </p:txBody>
      </p:sp>
      <p:graphicFrame>
        <p:nvGraphicFramePr>
          <p:cNvPr id="156" name="表 155">
            <a:extLst>
              <a:ext uri="{FF2B5EF4-FFF2-40B4-BE49-F238E27FC236}">
                <a16:creationId xmlns:a16="http://schemas.microsoft.com/office/drawing/2014/main" id="{0FE0E0A3-4722-4B9F-874E-19EA185400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049102"/>
              </p:ext>
            </p:extLst>
          </p:nvPr>
        </p:nvGraphicFramePr>
        <p:xfrm>
          <a:off x="328800" y="4699835"/>
          <a:ext cx="1512000" cy="1620000"/>
        </p:xfrm>
        <a:graphic>
          <a:graphicData uri="http://schemas.openxmlformats.org/drawingml/2006/table">
            <a:tbl>
              <a:tblPr firstRow="1" bandRow="1"/>
              <a:tblGrid>
                <a:gridCol w="7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実施回数</a:t>
                      </a:r>
                      <a:endParaRPr kumimoji="1" lang="en-US" altLang="ja-JP" sz="1000" dirty="0">
                        <a:latin typeface="+mj-ea"/>
                        <a:ea typeface="+mj-ea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r"/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回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r"/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回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187053"/>
                  </a:ext>
                </a:extLst>
              </a:tr>
              <a:tr h="468000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消灯施設名</a:t>
                      </a:r>
                      <a:endParaRPr kumimoji="1" lang="en-US" altLang="ja-JP" sz="1000" dirty="0"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/>
                          <a:ea typeface="UD デジタル 教科書体 NK-B"/>
                        </a:rPr>
                        <a:t>　</a:t>
                      </a:r>
                      <a:r>
                        <a:rPr kumimoji="1" lang="en-US" altLang="ja-JP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/>
                          <a:ea typeface="UD デジタル 教科書体 NK-B"/>
                        </a:rPr>
                        <a:t>※</a:t>
                      </a:r>
                      <a:r>
                        <a:rPr kumimoji="1" lang="ja-JP" alt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/>
                          <a:ea typeface="UD デジタル 教科書体 NK-B"/>
                        </a:rPr>
                        <a:t>複数ある場合は、最も消費電力の</a:t>
                      </a:r>
                      <a:endParaRPr kumimoji="1" lang="en-US" altLang="ja-JP" sz="7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K-B"/>
                        <a:ea typeface="UD デジタル 教科書体 NK-B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/>
                          <a:ea typeface="UD デジタル 教科書体 NK-B"/>
                        </a:rPr>
                        <a:t>　 </a:t>
                      </a:r>
                      <a:r>
                        <a:rPr kumimoji="1" lang="ja-JP" altLang="en-US" sz="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/>
                          <a:ea typeface="UD デジタル 教科書体 NK-B"/>
                        </a:rPr>
                        <a:t> </a:t>
                      </a:r>
                      <a:r>
                        <a:rPr kumimoji="1" lang="ja-JP" altLang="en-US" sz="5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/>
                          <a:ea typeface="UD デジタル 教科書体 NK-B"/>
                        </a:rPr>
                        <a:t>  </a:t>
                      </a:r>
                      <a:r>
                        <a:rPr kumimoji="1" lang="ja-JP" altLang="en-US" sz="7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UD デジタル 教科書体 NK-B"/>
                          <a:ea typeface="UD デジタル 教科書体 NK-B"/>
                        </a:rPr>
                        <a:t>多い施設を記入してください</a:t>
                      </a:r>
                      <a:endParaRPr kumimoji="1" lang="en-US" altLang="ja-JP" sz="7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UD デジタル 教科書体 NK-B"/>
                        <a:ea typeface="UD デジタル 教科書体 NK-B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baseline="0" dirty="0">
                          <a:latin typeface="+mj-ea"/>
                          <a:ea typeface="+mj-ea"/>
                        </a:rPr>
                        <a:t>2</a:t>
                      </a:r>
                      <a:r>
                        <a:rPr kumimoji="1" lang="ja-JP" altLang="en-US" sz="1000" baseline="0" dirty="0">
                          <a:latin typeface="+mj-ea"/>
                          <a:ea typeface="+mj-ea"/>
                        </a:rPr>
                        <a:t>時間の消費電力量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548608"/>
                  </a:ext>
                </a:extLst>
              </a:tr>
            </a:tbl>
          </a:graphicData>
        </a:graphic>
      </p:graphicFrame>
      <p:graphicFrame>
        <p:nvGraphicFramePr>
          <p:cNvPr id="165" name="表 164">
            <a:extLst>
              <a:ext uri="{FF2B5EF4-FFF2-40B4-BE49-F238E27FC236}">
                <a16:creationId xmlns:a16="http://schemas.microsoft.com/office/drawing/2014/main" id="{4F41C74D-A636-4FD7-AB55-2128B1DF7A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852202"/>
              </p:ext>
            </p:extLst>
          </p:nvPr>
        </p:nvGraphicFramePr>
        <p:xfrm>
          <a:off x="1840800" y="4699835"/>
          <a:ext cx="1512000" cy="1620000"/>
        </p:xfrm>
        <a:graphic>
          <a:graphicData uri="http://schemas.openxmlformats.org/drawingml/2006/table">
            <a:tbl>
              <a:tblPr firstRow="1" bandRow="1"/>
              <a:tblGrid>
                <a:gridCol w="79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 rowSpan="3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うち、重点日の実施</a:t>
                      </a:r>
                      <a:endParaRPr kumimoji="1" lang="en-US" altLang="ja-JP" sz="1000" dirty="0">
                        <a:latin typeface="+mj-ea"/>
                        <a:ea typeface="+mj-ea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marL="46800" marR="45720" marT="36000" marB="3600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marL="46800" marR="45720" marT="36000" marB="3600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9179460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marL="46800" marR="45720" marT="36000" marB="3600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000912"/>
                  </a:ext>
                </a:extLst>
              </a:tr>
              <a:tr h="468000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ctr"/>
                      <a:endParaRPr kumimoji="1" lang="en-US" altLang="ja-JP" sz="1000" dirty="0">
                        <a:latin typeface="+mj-ea"/>
                        <a:ea typeface="+mj-ea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67338"/>
                  </a:ext>
                </a:extLst>
              </a:tr>
              <a:tr h="288000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000" dirty="0">
                          <a:latin typeface="+mj-ea"/>
                          <a:ea typeface="+mj-ea"/>
                        </a:rPr>
                        <a:t>kWh</a:t>
                      </a:r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011072"/>
                  </a:ext>
                </a:extLst>
              </a:tr>
            </a:tbl>
          </a:graphicData>
        </a:graphic>
      </p:graphicFrame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1C45A0C5-523D-48D5-9DC5-5A1033E3DC05}"/>
              </a:ext>
            </a:extLst>
          </p:cNvPr>
          <p:cNvSpPr/>
          <p:nvPr/>
        </p:nvSpPr>
        <p:spPr>
          <a:xfrm>
            <a:off x="255927" y="3806748"/>
            <a:ext cx="206209" cy="20620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UD デジタル 教科書体 NK-B"/>
              <a:ea typeface="UD デジタル 教科書体 NK-B"/>
              <a:cs typeface="+mn-cs"/>
            </a:endParaRPr>
          </a:p>
        </p:txBody>
      </p:sp>
      <p:graphicFrame>
        <p:nvGraphicFramePr>
          <p:cNvPr id="181" name="表 180">
            <a:extLst>
              <a:ext uri="{FF2B5EF4-FFF2-40B4-BE49-F238E27FC236}">
                <a16:creationId xmlns:a16="http://schemas.microsoft.com/office/drawing/2014/main" id="{25F6A982-CB8F-4D90-A1FB-1AF890CA6A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764182"/>
              </p:ext>
            </p:extLst>
          </p:nvPr>
        </p:nvGraphicFramePr>
        <p:xfrm>
          <a:off x="3520520" y="5133309"/>
          <a:ext cx="3024000" cy="576000"/>
        </p:xfrm>
        <a:graphic>
          <a:graphicData uri="http://schemas.openxmlformats.org/drawingml/2006/table">
            <a:tbl>
              <a:tblPr firstRow="1" bandRow="1"/>
              <a:tblGrid>
                <a:gridCol w="7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53790183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739453158"/>
                    </a:ext>
                  </a:extLst>
                </a:gridCol>
              </a:tblGrid>
              <a:tr h="28800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設置個所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r"/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箇所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面積</a:t>
                      </a:r>
                      <a:endParaRPr kumimoji="1" lang="en-US" altLang="ja-JP" sz="1000" dirty="0">
                        <a:latin typeface="+mj-ea"/>
                        <a:ea typeface="+mj-ea"/>
                      </a:endParaRPr>
                    </a:p>
                    <a:p>
                      <a:pPr algn="just"/>
                      <a:r>
                        <a:rPr lang="ja-JP" altLang="en-US" sz="700" spc="-50" baseline="0" dirty="0">
                          <a:solidFill>
                            <a:prstClr val="black"/>
                          </a:solidFill>
                          <a:latin typeface="+mn-lt"/>
                          <a:ea typeface="+mn-ea"/>
                        </a:rPr>
                        <a:t>複数箇所に植える場合は、合計面積を記入してください</a:t>
                      </a:r>
                      <a:endParaRPr kumimoji="1" lang="ja-JP" altLang="en-US" sz="900" spc="-50" baseline="0" dirty="0">
                        <a:latin typeface="+mj-ea"/>
                        <a:ea typeface="+mj-ea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r"/>
                      <a:r>
                        <a:rPr kumimoji="1" lang="ja-JP" altLang="en-US" sz="1000" strike="noStrike" kern="1200" baseline="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ｍ</a:t>
                      </a:r>
                      <a:r>
                        <a:rPr kumimoji="1" lang="ja-JP" altLang="en-US" sz="1000" strike="noStrike" kern="1200" baseline="300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２</a:t>
                      </a:r>
                      <a:endParaRPr kumimoji="1" lang="ja-JP" altLang="en-US" sz="1000" dirty="0">
                        <a:latin typeface="+mj-ea"/>
                        <a:ea typeface="+mj-ea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844618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取組年数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年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7" name="正方形/長方形 186">
            <a:extLst>
              <a:ext uri="{FF2B5EF4-FFF2-40B4-BE49-F238E27FC236}">
                <a16:creationId xmlns:a16="http://schemas.microsoft.com/office/drawing/2014/main" id="{C1164044-B8F6-4E6C-B1EA-F1BEBF3AF8AC}"/>
              </a:ext>
            </a:extLst>
          </p:cNvPr>
          <p:cNvSpPr/>
          <p:nvPr/>
        </p:nvSpPr>
        <p:spPr>
          <a:xfrm>
            <a:off x="3447700" y="4332673"/>
            <a:ext cx="206209" cy="20620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UD デジタル 教科書体 NK-B"/>
              <a:ea typeface="UD デジタル 教科書体 NK-B"/>
              <a:cs typeface="+mn-cs"/>
            </a:endParaRPr>
          </a:p>
        </p:txBody>
      </p:sp>
      <p:graphicFrame>
        <p:nvGraphicFramePr>
          <p:cNvPr id="188" name="表 187">
            <a:extLst>
              <a:ext uri="{FF2B5EF4-FFF2-40B4-BE49-F238E27FC236}">
                <a16:creationId xmlns:a16="http://schemas.microsoft.com/office/drawing/2014/main" id="{87BEE1D5-848B-4E76-9E79-B7B1CB60D4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804913"/>
              </p:ext>
            </p:extLst>
          </p:nvPr>
        </p:nvGraphicFramePr>
        <p:xfrm>
          <a:off x="4312520" y="4642012"/>
          <a:ext cx="2232000" cy="494804"/>
        </p:xfrm>
        <a:graphic>
          <a:graphicData uri="http://schemas.openxmlformats.org/drawingml/2006/table">
            <a:tbl>
              <a:tblPr firstRow="1" bandRow="1"/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4804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植物の名称</a:t>
                      </a:r>
                      <a:endParaRPr kumimoji="1" lang="en-US" altLang="ja-JP" sz="1000" baseline="30000" dirty="0">
                        <a:latin typeface="+mj-ea"/>
                        <a:ea typeface="+mj-ea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700" baseline="0" dirty="0">
                          <a:latin typeface="+mj-ea"/>
                          <a:ea typeface="+mj-ea"/>
                        </a:rPr>
                        <a:t>記入例：アサガオ</a:t>
                      </a:r>
                      <a:endParaRPr kumimoji="1" lang="en-US" altLang="ja-JP" sz="700" baseline="0" dirty="0"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ctr"/>
                      <a:endParaRPr kumimoji="1" lang="en-US" altLang="ja-JP" sz="1000" dirty="0">
                        <a:latin typeface="+mj-ea"/>
                        <a:ea typeface="+mj-ea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9" name="表 208">
            <a:extLst>
              <a:ext uri="{FF2B5EF4-FFF2-40B4-BE49-F238E27FC236}">
                <a16:creationId xmlns:a16="http://schemas.microsoft.com/office/drawing/2014/main" id="{6FE12C7F-D480-47F2-872B-DB1A1229FA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380040"/>
              </p:ext>
            </p:extLst>
          </p:nvPr>
        </p:nvGraphicFramePr>
        <p:xfrm>
          <a:off x="332802" y="7412350"/>
          <a:ext cx="3024000" cy="1584000"/>
        </p:xfrm>
        <a:graphic>
          <a:graphicData uri="http://schemas.openxmlformats.org/drawingml/2006/table">
            <a:tbl>
              <a:tblPr firstRow="1" bandRow="1"/>
              <a:tblGrid>
                <a:gridCol w="720000">
                  <a:extLst>
                    <a:ext uri="{9D8B030D-6E8A-4147-A177-3AD203B41FA5}">
                      <a16:colId xmlns:a16="http://schemas.microsoft.com/office/drawing/2014/main" val="271194903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162370976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630971195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870218335"/>
                    </a:ext>
                  </a:extLst>
                </a:gridCol>
              </a:tblGrid>
              <a:tr h="288000"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00" baseline="0" dirty="0"/>
                        <a:t>実施回数</a:t>
                      </a:r>
                      <a:endParaRPr kumimoji="1" lang="en-US" altLang="ja-JP" sz="1000" baseline="0" dirty="0"/>
                    </a:p>
                  </a:txBody>
                  <a:tcPr marL="45720" marR="4572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marL="0" algn="r"/>
                      <a:r>
                        <a:rPr kumimoji="1" lang="ja-JP" altLang="en-US" sz="1000" spc="0" baseline="0" dirty="0"/>
                        <a:t>回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00" spc="-150" baseline="0" dirty="0"/>
                        <a:t>県内一斉ノーマイカーデーへの参加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ctr"/>
                      <a:endParaRPr kumimoji="1" lang="ja-JP" altLang="en-US" sz="1000" baseline="0" dirty="0"/>
                    </a:p>
                  </a:txBody>
                  <a:tcPr marL="45720" marR="4572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5296417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000" baseline="0" dirty="0"/>
                    </a:p>
                  </a:txBody>
                  <a:tcPr marL="45720" marR="4572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marL="0" algn="r"/>
                      <a:r>
                        <a:rPr kumimoji="1" lang="ja-JP" altLang="en-US" sz="1000" spc="0" baseline="0" dirty="0"/>
                        <a:t>回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 baseline="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 baseline="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954089"/>
                  </a:ext>
                </a:extLst>
              </a:tr>
              <a:tr h="288000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00" spc="0" baseline="0" dirty="0"/>
                        <a:t>マイカー通勤者</a:t>
                      </a:r>
                      <a:r>
                        <a:rPr kumimoji="1" lang="ja-JP" altLang="en-US" sz="700" spc="0" baseline="0" dirty="0"/>
                        <a:t>（①）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000" baseline="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r"/>
                      <a:r>
                        <a:rPr kumimoji="1" lang="ja-JP" altLang="en-US" sz="1000" baseline="0" dirty="0"/>
                        <a:t>人</a:t>
                      </a:r>
                      <a:endParaRPr kumimoji="1" lang="en-US" altLang="ja-JP" sz="1000" baseline="0" dirty="0"/>
                    </a:p>
                  </a:txBody>
                  <a:tcPr marL="45720" marR="4572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en-US" altLang="ja-JP" sz="1000" baseline="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184563"/>
                  </a:ext>
                </a:extLst>
              </a:tr>
              <a:tr h="360000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700" spc="0" baseline="0" dirty="0"/>
                        <a:t>マイカー通勤者（①）のうち</a:t>
                      </a:r>
                      <a:endParaRPr kumimoji="1" lang="en-US" altLang="ja-JP" sz="700" spc="0" baseline="0" dirty="0"/>
                    </a:p>
                    <a:p>
                      <a:pPr algn="ctr"/>
                      <a:r>
                        <a:rPr kumimoji="1" lang="ja-JP" altLang="en-US" sz="1000" spc="0" baseline="0" dirty="0"/>
                        <a:t>ノーマイカー実施者</a:t>
                      </a:r>
                      <a:r>
                        <a:rPr kumimoji="1" lang="ja-JP" altLang="en-US" sz="700" spc="0" baseline="0" dirty="0"/>
                        <a:t>（②）</a:t>
                      </a:r>
                      <a:endParaRPr kumimoji="1" lang="en-US" altLang="ja-JP" sz="700" spc="0" baseline="0" dirty="0"/>
                    </a:p>
                  </a:txBody>
                  <a:tcPr marL="45720" marR="4572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000" baseline="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r"/>
                      <a:r>
                        <a:rPr kumimoji="1" lang="ja-JP" altLang="en-US" sz="1000" baseline="0" dirty="0"/>
                        <a:t>人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000" baseline="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4863040"/>
                  </a:ext>
                </a:extLst>
              </a:tr>
              <a:tr h="360000"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700" spc="0" baseline="0" dirty="0"/>
                        <a:t>ノーマイカー実施者（②）の</a:t>
                      </a:r>
                      <a:endParaRPr kumimoji="1" lang="en-US" altLang="ja-JP" sz="700" spc="0" baseline="0" dirty="0"/>
                    </a:p>
                    <a:p>
                      <a:pPr algn="ctr"/>
                      <a:r>
                        <a:rPr kumimoji="1" lang="ja-JP" altLang="en-US" sz="1000" spc="0" baseline="0" dirty="0"/>
                        <a:t>合計片道通勤距離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000" baseline="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000" baseline="0" dirty="0"/>
                        <a:t>km</a:t>
                      </a:r>
                      <a:endParaRPr kumimoji="1" lang="ja-JP" altLang="en-US" sz="1000" baseline="0" dirty="0"/>
                    </a:p>
                  </a:txBody>
                  <a:tcPr marL="45720" marR="4572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914336"/>
                  </a:ext>
                </a:extLst>
              </a:tr>
            </a:tbl>
          </a:graphicData>
        </a:graphic>
      </p:graphicFrame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C9638A54-B24F-472C-BCE2-A4C4FA238E58}"/>
              </a:ext>
            </a:extLst>
          </p:cNvPr>
          <p:cNvSpPr/>
          <p:nvPr/>
        </p:nvSpPr>
        <p:spPr>
          <a:xfrm>
            <a:off x="258705" y="6602531"/>
            <a:ext cx="206209" cy="20620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UD デジタル 教科書体 NK-B"/>
              <a:ea typeface="UD デジタル 教科書体 NK-B"/>
              <a:cs typeface="+mn-cs"/>
            </a:endParaRPr>
          </a:p>
        </p:txBody>
      </p:sp>
      <p:sp>
        <p:nvSpPr>
          <p:cNvPr id="222" name="正方形/長方形 221">
            <a:extLst>
              <a:ext uri="{FF2B5EF4-FFF2-40B4-BE49-F238E27FC236}">
                <a16:creationId xmlns:a16="http://schemas.microsoft.com/office/drawing/2014/main" id="{1B12C81E-02A3-4771-BA22-DF19C55D993E}"/>
              </a:ext>
            </a:extLst>
          </p:cNvPr>
          <p:cNvSpPr/>
          <p:nvPr/>
        </p:nvSpPr>
        <p:spPr>
          <a:xfrm>
            <a:off x="3442245" y="5982789"/>
            <a:ext cx="206209" cy="20620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UD デジタル 教科書体 NK-B"/>
              <a:ea typeface="UD デジタル 教科書体 NK-B"/>
              <a:cs typeface="+mn-cs"/>
            </a:endParaRPr>
          </a:p>
        </p:txBody>
      </p:sp>
      <p:sp>
        <p:nvSpPr>
          <p:cNvPr id="232" name="正方形/長方形 231">
            <a:extLst>
              <a:ext uri="{FF2B5EF4-FFF2-40B4-BE49-F238E27FC236}">
                <a16:creationId xmlns:a16="http://schemas.microsoft.com/office/drawing/2014/main" id="{1FF2C373-6119-461D-9816-712DA89DBD7C}"/>
              </a:ext>
            </a:extLst>
          </p:cNvPr>
          <p:cNvSpPr/>
          <p:nvPr/>
        </p:nvSpPr>
        <p:spPr>
          <a:xfrm>
            <a:off x="3442245" y="6997836"/>
            <a:ext cx="206209" cy="20620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UD デジタル 教科書体 NK-B"/>
              <a:ea typeface="UD デジタル 教科書体 NK-B"/>
              <a:cs typeface="+mn-cs"/>
            </a:endParaRPr>
          </a:p>
        </p:txBody>
      </p:sp>
      <p:sp>
        <p:nvSpPr>
          <p:cNvPr id="233" name="正方形/長方形 232">
            <a:extLst>
              <a:ext uri="{FF2B5EF4-FFF2-40B4-BE49-F238E27FC236}">
                <a16:creationId xmlns:a16="http://schemas.microsoft.com/office/drawing/2014/main" id="{7FFB9A1B-0144-4974-B9F0-0DA89C578D1B}"/>
              </a:ext>
            </a:extLst>
          </p:cNvPr>
          <p:cNvSpPr/>
          <p:nvPr/>
        </p:nvSpPr>
        <p:spPr>
          <a:xfrm>
            <a:off x="3442245" y="8029500"/>
            <a:ext cx="206209" cy="20620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UD デジタル 教科書体 NK-B"/>
              <a:ea typeface="UD デジタル 教科書体 NK-B"/>
              <a:cs typeface="+mn-cs"/>
            </a:endParaRPr>
          </a:p>
        </p:txBody>
      </p:sp>
      <p:graphicFrame>
        <p:nvGraphicFramePr>
          <p:cNvPr id="234" name="表 233">
            <a:extLst>
              <a:ext uri="{FF2B5EF4-FFF2-40B4-BE49-F238E27FC236}">
                <a16:creationId xmlns:a16="http://schemas.microsoft.com/office/drawing/2014/main" id="{0141DA6F-424E-4C0E-B815-0303D4242E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746783"/>
              </p:ext>
            </p:extLst>
          </p:nvPr>
        </p:nvGraphicFramePr>
        <p:xfrm>
          <a:off x="4312520" y="8562062"/>
          <a:ext cx="1692000" cy="432000"/>
        </p:xfrm>
        <a:graphic>
          <a:graphicData uri="http://schemas.openxmlformats.org/drawingml/2006/table">
            <a:tbl>
              <a:tblPr firstRow="1" bandRow="1"/>
              <a:tblGrid>
                <a:gridCol w="7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0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000" dirty="0"/>
                        <a:t>再エネ調達</a:t>
                      </a:r>
                      <a:endParaRPr kumimoji="1" lang="en-US" altLang="ja-JP" sz="1000" dirty="0"/>
                    </a:p>
                    <a:p>
                      <a:pPr algn="ctr"/>
                      <a:r>
                        <a:rPr kumimoji="1" lang="ja-JP" altLang="en-US" sz="1000" dirty="0"/>
                        <a:t>割合基準</a:t>
                      </a:r>
                      <a:endParaRPr kumimoji="1" lang="en-US" altLang="ja-JP" sz="1000" baseline="30000" dirty="0"/>
                    </a:p>
                  </a:txBody>
                  <a:tcPr marL="45720" marR="4572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FF8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UD デジタル 教科書体 NK-B"/>
                          <a:ea typeface="UD デジタル 教科書体 NK-B"/>
                        </a:defRPr>
                      </a:lvl9pPr>
                    </a:lstStyle>
                    <a:p>
                      <a:pPr algn="r"/>
                      <a:r>
                        <a:rPr kumimoji="1" lang="ja-JP" altLang="en-US" sz="1000" dirty="0"/>
                        <a:t>％</a:t>
                      </a:r>
                      <a:r>
                        <a:rPr kumimoji="1" lang="ja-JP" altLang="en-US" sz="700" dirty="0"/>
                        <a:t>（以上）</a:t>
                      </a:r>
                      <a:endParaRPr kumimoji="1" lang="ja-JP" altLang="en-US" sz="1000" dirty="0"/>
                    </a:p>
                  </a:txBody>
                  <a:tcPr marL="45720" marR="4572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062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教科書体">
      <a:majorFont>
        <a:latin typeface="UD デジタル 教科書体 NK-B"/>
        <a:ea typeface="UD デジタル 教科書体 NK-B"/>
        <a:cs typeface=""/>
      </a:majorFont>
      <a:minorFont>
        <a:latin typeface="UD デジタル 教科書体 NK-B"/>
        <a:ea typeface="UD デジタル 教科書体 NK-B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</TotalTime>
  <Words>137</Words>
  <Application>Microsoft Office PowerPoint</Application>
  <PresentationFormat>A4 210 x 297 mm</PresentationFormat>
  <Paragraphs>41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UD デジタル 教科書体 NK-B</vt:lpstr>
      <vt:lpstr>游ゴシック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黄波戸　亜哉</dc:creator>
  <cp:lastModifiedBy>和木町商工会</cp:lastModifiedBy>
  <cp:revision>28</cp:revision>
  <dcterms:created xsi:type="dcterms:W3CDTF">2024-01-17T09:01:37Z</dcterms:created>
  <dcterms:modified xsi:type="dcterms:W3CDTF">2025-04-17T02:50:44Z</dcterms:modified>
</cp:coreProperties>
</file>